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433" r:id="rId3"/>
    <p:sldId id="398" r:id="rId4"/>
    <p:sldId id="397" r:id="rId5"/>
    <p:sldId id="428" r:id="rId6"/>
    <p:sldId id="417" r:id="rId7"/>
    <p:sldId id="427" r:id="rId8"/>
    <p:sldId id="431" r:id="rId9"/>
    <p:sldId id="432" r:id="rId10"/>
    <p:sldId id="425" r:id="rId11"/>
    <p:sldId id="420" r:id="rId12"/>
    <p:sldId id="423" r:id="rId13"/>
    <p:sldId id="42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06"/>
    <p:restoredTop sz="93202"/>
  </p:normalViewPr>
  <p:slideViewPr>
    <p:cSldViewPr snapToGrid="0" snapToObjects="1">
      <p:cViewPr varScale="1">
        <p:scale>
          <a:sx n="101" d="100"/>
          <a:sy n="101" d="100"/>
        </p:scale>
        <p:origin x="21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1155DB-25CE-DB4D-A797-83CC6F7CCB8C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F7DC30-1CFA-2C42-8697-DD85FAD785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319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Hi, I’m Simon Lucas, welcome to my short video about general AI with statistical forward planning algorithms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139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what you need to do to add this magic AI to your game or system: the ones to be careful with are copy and next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74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92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612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BEA4-B438-DA41-8AC9-5E131F69F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F7D8A5-473D-9746-84CC-ABDADE115E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E2B64-B034-2C4D-90D5-4478BA37C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D2F61-D535-9543-AD47-FE1E2336C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58887-A9B4-B54E-BD58-B86158FA4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93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4B2D-DA94-594C-909E-D99E68244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71A0E-05AF-9743-9151-499A2A1B12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950D0-9786-8C47-B661-255183CD2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6F5A3-C2BB-9545-A82C-04252F2B9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726D8-1098-C647-B0C5-7FB78C88B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6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186833-CEA6-9A48-9026-1C87D93042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BE833-2B94-8448-A7D8-BD2547FFD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8F3F8-A84E-2643-959C-6EE4BA401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048EA-21FC-864C-BD9E-0CF80B739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AFC11-B579-A642-A667-53C1EEA9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244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6574E-CDDC-194B-8AFA-AD475B144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19278-8E9C-3B41-9B7A-83F25DEFA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F4753-F7F5-AC49-9481-F3922D559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74789-D56E-3B47-A3EC-3DA014363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B9CEF-1ED6-DF4B-BF7B-7161856E5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39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E9D94-A926-294C-AFB9-CC01FCE80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0E51A-0D03-894B-8D0F-E0AF8B196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63AAC-6E92-CC4B-9682-FBC76FBDE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9878B-A517-2A44-819A-F1BE03E5D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7EFE2-BE7F-1C47-9025-407184749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1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C02ED-7325-4244-B908-CA3BC349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56AB8-0043-084D-93A7-F5B003E505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1E590F-6516-9B45-B9AB-5E44781F6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04102E-3050-1142-85EF-FB81A13DA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73977-8C0B-D340-B2E7-5DB4B4F70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62261-4286-F04E-B4F0-85A4DFF70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734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1099-F324-5249-BA65-4E3FBA849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25281-F9C6-4541-80E3-DBB8EC3AB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A7CA0-0885-C943-8853-55E1D581F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40A8FB-9801-CB4E-BFEF-318CBD98E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4DD7B1-16DD-CE43-97DD-B369AB8A37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F65C57-FF79-8F43-9CB6-12D8A5373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C8A9B5-B32D-7841-846F-760BB9E2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676FA2-60E3-BE40-BD68-44382B42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435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7854-A2D4-B24A-99EE-DF44B2E21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78383B-BDCA-6747-A6FD-7655BE0F1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2342EA-F296-2443-9772-814EB5D24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E9BEF6-56B5-4246-A14D-F1F0BE08C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45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6139C5-D5B0-084D-B89B-488330728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C827FB-9532-7347-92B1-185AFAA2F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752C8-931B-3449-BB87-2AE63CF01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122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1BB9A-C140-3442-80D4-07EE7136F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AD678-3B15-3742-993B-0920850EC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3BE61-BE9B-814D-A444-9C7638453F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EF110B-44C6-5549-BBDC-ED8D326C7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9A4E7-2D34-1847-80CE-26F00CF0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AC49C-3E91-8E4D-BB59-BC7692FB0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643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EC9E6-2237-7448-88D6-BACC77FE6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229A14-21D3-3A4E-8644-5E8AB2C4B5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E52143-D16E-3348-BCF8-4A4B9C4FD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B2A10-A8C5-E743-8E5A-2A1BFAA3B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FDC0B-D154-9942-876D-17E9000DE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40D46-3313-604C-88D4-68CD53905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737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9B5DB5-6345-9449-B208-BC8820405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51197-79AA-324C-8B3B-B1F4A74DE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86B86-CDB9-7B44-8E57-C6BD168EF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08828-D5C0-584F-B203-A673D0E7F672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C75AE-3301-D941-8E69-D1964ADAB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5F3A4-1C36-E944-863F-267516BEE9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4184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youtu.be/G2aoxYODs9U?t=3m27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9944B-1554-984F-8072-8CE205979F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Rolling Horizon Evolutionary Algorithms</a:t>
            </a:r>
            <a:br>
              <a:rPr lang="en-US" dirty="0"/>
            </a:br>
            <a:r>
              <a:rPr lang="en-US" dirty="0"/>
              <a:t>IGGI Game Design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DA6FFE-311F-8D4E-8CFD-14CAC180B0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Simon Lucas, Jialin Liu and Diego Perez</a:t>
            </a:r>
          </a:p>
          <a:p>
            <a:r>
              <a:rPr lang="en-US" dirty="0"/>
              <a:t>Game AI Research Group</a:t>
            </a:r>
          </a:p>
          <a:p>
            <a:r>
              <a:rPr lang="en-US" dirty="0"/>
              <a:t>Queen Mary University of London</a:t>
            </a:r>
          </a:p>
        </p:txBody>
      </p:sp>
    </p:spTree>
    <p:extLst>
      <p:ext uri="{BB962C8B-B14F-4D97-AF65-F5344CB8AC3E}">
        <p14:creationId xmlns:p14="http://schemas.microsoft.com/office/powerpoint/2010/main" val="284726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EE0C-5FFE-A545-AE14-C2E08A0E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5728"/>
          </a:xfrm>
        </p:spPr>
        <p:txBody>
          <a:bodyPr>
            <a:normAutofit fontScale="90000"/>
          </a:bodyPr>
          <a:lstStyle/>
          <a:p>
            <a:r>
              <a:rPr lang="en-GB" dirty="0"/>
              <a:t>Copy state (20), copy-mutate </a:t>
            </a:r>
            <a:r>
              <a:rPr lang="en-GB" dirty="0" err="1"/>
              <a:t>seq</a:t>
            </a:r>
            <a:r>
              <a:rPr lang="en-GB" dirty="0"/>
              <a:t>(20), </a:t>
            </a:r>
            <a:br>
              <a:rPr lang="en-GB" dirty="0"/>
            </a:br>
            <a:r>
              <a:rPr lang="en-GB" dirty="0"/>
              <a:t>run (20 x 100), score (20), play, shift, repeat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7CBBC1-D86B-7141-B6F8-C0738F1DF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227" y="1436030"/>
            <a:ext cx="1522228" cy="847952"/>
          </a:xfrm>
        </p:spPr>
      </p:pic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FFA0A4DA-A78B-C141-998C-C02539EAA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27" y="3998260"/>
            <a:ext cx="1522228" cy="8479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9C7E3CE-1A7C-244F-8EC0-2F3256EBBB5C}"/>
              </a:ext>
            </a:extLst>
          </p:cNvPr>
          <p:cNvSpPr txBox="1"/>
          <p:nvPr/>
        </p:nvSpPr>
        <p:spPr>
          <a:xfrm>
            <a:off x="2725271" y="1436030"/>
            <a:ext cx="92515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93</a:t>
            </a:r>
            <a:r>
              <a:rPr lang="en-GB" dirty="0"/>
              <a:t>	 [</a:t>
            </a:r>
            <a:r>
              <a:rPr lang="en-GB" sz="3600" b="1" dirty="0"/>
              <a:t>2</a:t>
            </a:r>
            <a:r>
              <a:rPr lang="en-GB" dirty="0"/>
              <a:t>, 17, 1, 11, 7, 5, 14, 8, 2, 12, </a:t>
            </a:r>
            <a:r>
              <a:rPr lang="en-GB" b="1" dirty="0"/>
              <a:t>16</a:t>
            </a:r>
            <a:r>
              <a:rPr lang="en-GB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1, 14, 9, 13, 17, 13, 0, 17, 0, 2, 16, 6, 8, 16, 7, 7, 1, 2, 15, 5, 0, 0, 4, 10, 5, 8, 11, 3, 13, 15, 2, 13, 5, 9, 3, 0, 5, 15, 13, 3, 6, 15, 11, 12, 16, 10, 8, 12, 15, 17, 14, 2, 7, 5, 8, 2, 10, 5, 4, 13, 14, 1, 2, 1, 15, 4, 7, 3, 15, 15, 16, 3, 11, 12, 4, 11, 2, 17, 15, 9, 1, 0, 9, 15, 16, 8, 4, 12, 7, 16, 11, 6, 4, 8, 10, 4, 7, 17, 17, 9, 5, 10, 16, 11, 4, 8, 7, 1, 1, 13, 5, 4, 12, 15, 8, 13, 13, 13, 13, 13]</a:t>
            </a:r>
          </a:p>
          <a:p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1E5CD097-4CF9-9746-B7AB-3C2CB601EDCF}"/>
              </a:ext>
            </a:extLst>
          </p:cNvPr>
          <p:cNvSpPr/>
          <p:nvPr/>
        </p:nvSpPr>
        <p:spPr>
          <a:xfrm>
            <a:off x="838200" y="2283983"/>
            <a:ext cx="484095" cy="17142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DF558654-2424-A544-A81C-1F76D20B364E}"/>
              </a:ext>
            </a:extLst>
          </p:cNvPr>
          <p:cNvSpPr/>
          <p:nvPr/>
        </p:nvSpPr>
        <p:spPr>
          <a:xfrm>
            <a:off x="773206" y="4846212"/>
            <a:ext cx="614082" cy="2011788"/>
          </a:xfrm>
          <a:prstGeom prst="downArrow">
            <a:avLst>
              <a:gd name="adj1" fmla="val 4259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F8B830-0119-CD4B-908F-6C4130851F77}"/>
              </a:ext>
            </a:extLst>
          </p:cNvPr>
          <p:cNvSpPr txBox="1"/>
          <p:nvPr/>
        </p:nvSpPr>
        <p:spPr>
          <a:xfrm>
            <a:off x="2725271" y="4141694"/>
            <a:ext cx="90005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472</a:t>
            </a:r>
            <a:r>
              <a:rPr lang="en-GB" dirty="0"/>
              <a:t>	 [</a:t>
            </a:r>
            <a:r>
              <a:rPr lang="en-GB" sz="3600" b="1" dirty="0"/>
              <a:t>2</a:t>
            </a:r>
            <a:r>
              <a:rPr lang="en-GB" dirty="0"/>
              <a:t>, 17, 1, 11, 7, 5, 14, 8, 2, 12, </a:t>
            </a:r>
            <a:r>
              <a:rPr lang="en-GB" b="1" dirty="0"/>
              <a:t>15</a:t>
            </a:r>
            <a:r>
              <a:rPr lang="en-GB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15, 14, 9, 13, 17, 13, 0, 17, 0, 2, 16, 6, 8, 16, 7, 7, 1, 2, 15, 5, 0, 0, 4, 10, 5, 8, 11, 3, 13, 15, 2, 13, 5, 9, 3, 5, 5, 15, 13, 3, 6, 15, 11, 12, 16, 10, 3, 12, 15, 17, 14, 2, 7, 5, 8, 2, 10, 5, 4, 13, 14, 1, 2, 1, 15, 4, 7, 3, 15, 15, 16, 3, 11, 7, 4, 11, 2, 17, 15, 9, 1, 0, 9, 15, 16, 8, 4, 12, 7, 16, 11, 6, 4, 8, 10, 4, 7, 17, 17, 9, 5, 10, 16, 11, 4, 8, 7, 1, 1, 13, 5, 4, 12, 15, 8, 13, 13, 13, 13, 13]</a:t>
            </a:r>
          </a:p>
          <a:p>
            <a:endParaRPr lang="en-US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24EF115D-4089-D24E-B35D-149ABB618F0B}"/>
              </a:ext>
            </a:extLst>
          </p:cNvPr>
          <p:cNvSpPr/>
          <p:nvPr/>
        </p:nvSpPr>
        <p:spPr>
          <a:xfrm>
            <a:off x="1767455" y="1690688"/>
            <a:ext cx="957816" cy="442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0F6C927-5B27-5346-A86C-5ABDE03B9714}"/>
              </a:ext>
            </a:extLst>
          </p:cNvPr>
          <p:cNvSpPr/>
          <p:nvPr/>
        </p:nvSpPr>
        <p:spPr>
          <a:xfrm>
            <a:off x="1767455" y="4240687"/>
            <a:ext cx="957816" cy="442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3675E9-2AFB-1D46-A096-AF6CAB959F53}"/>
              </a:ext>
            </a:extLst>
          </p:cNvPr>
          <p:cNvSpPr txBox="1"/>
          <p:nvPr/>
        </p:nvSpPr>
        <p:spPr>
          <a:xfrm>
            <a:off x="1172970" y="2888699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copy</a:t>
            </a:r>
            <a:endParaRPr lang="en-US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7B13B1-C54B-7141-B20A-FD4761C6BAEF}"/>
              </a:ext>
            </a:extLst>
          </p:cNvPr>
          <p:cNvSpPr txBox="1"/>
          <p:nvPr/>
        </p:nvSpPr>
        <p:spPr>
          <a:xfrm>
            <a:off x="1824319" y="2045644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eval</a:t>
            </a:r>
            <a:endParaRPr lang="en-US" sz="28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2A207EC-C40D-9946-827B-10A311BDCEDB}"/>
              </a:ext>
            </a:extLst>
          </p:cNvPr>
          <p:cNvSpPr txBox="1"/>
          <p:nvPr/>
        </p:nvSpPr>
        <p:spPr>
          <a:xfrm>
            <a:off x="1176045" y="5450929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copy</a:t>
            </a:r>
            <a:endParaRPr lang="en-US" sz="2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E8D442-C44A-C042-B640-47A99DC0F4F2}"/>
              </a:ext>
            </a:extLst>
          </p:cNvPr>
          <p:cNvSpPr txBox="1"/>
          <p:nvPr/>
        </p:nvSpPr>
        <p:spPr>
          <a:xfrm>
            <a:off x="1775846" y="4584602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eval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25241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Rolling Horizon Evolution in Asteroids</a:t>
            </a:r>
            <a:br>
              <a:rPr lang="en-US" dirty="0"/>
            </a:br>
            <a:r>
              <a:rPr lang="en-US" sz="3200" dirty="0"/>
              <a:t>(each number corresponds to a joystick action)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BCA07A8-B3C9-1440-9B42-9EEB284C0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82860"/>
            <a:ext cx="10515600" cy="4236867"/>
          </a:xfrm>
        </p:spPr>
      </p:pic>
    </p:spTree>
    <p:extLst>
      <p:ext uri="{BB962C8B-B14F-4D97-AF65-F5344CB8AC3E}">
        <p14:creationId xmlns:p14="http://schemas.microsoft.com/office/powerpoint/2010/main" val="366854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90978-AF6A-9D40-8702-49F7D4976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3257"/>
          </a:xfrm>
        </p:spPr>
        <p:txBody>
          <a:bodyPr>
            <a:normAutofit/>
          </a:bodyPr>
          <a:lstStyle/>
          <a:p>
            <a:r>
              <a:rPr lang="en-US" dirty="0"/>
              <a:t>Rolling Horizon Evolution in Planet Wars</a:t>
            </a:r>
            <a:br>
              <a:rPr lang="en-US" dirty="0"/>
            </a:br>
            <a:r>
              <a:rPr lang="en-US" sz="2700" dirty="0"/>
              <a:t>(each number-pair specifies source and target planets for fleet transits)</a:t>
            </a:r>
            <a:endParaRPr lang="en-US" dirty="0"/>
          </a:p>
        </p:txBody>
      </p:sp>
      <p:pic>
        <p:nvPicPr>
          <p:cNvPr id="5" name="Content Placeholder 4">
            <a:hlinkClick r:id="rId2"/>
            <a:extLst>
              <a:ext uri="{FF2B5EF4-FFF2-40B4-BE49-F238E27FC236}">
                <a16:creationId xmlns:a16="http://schemas.microsoft.com/office/drawing/2014/main" id="{5C9E26A7-AFB8-5C41-8E67-1ACE23287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200" y="1546224"/>
            <a:ext cx="9376856" cy="4790351"/>
          </a:xfrm>
        </p:spPr>
      </p:pic>
    </p:spTree>
    <p:extLst>
      <p:ext uri="{BB962C8B-B14F-4D97-AF65-F5344CB8AC3E}">
        <p14:creationId xmlns:p14="http://schemas.microsoft.com/office/powerpoint/2010/main" val="3614676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BCA75-E60C-7641-9EAE-AFA6B5369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A6B65-C4D9-7642-8B8F-FFEF48F33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b="1" dirty="0"/>
              <a:t>Rolling horizon evolution versus tree search for navigation in single-player real-time games</a:t>
            </a:r>
            <a:r>
              <a:rPr lang="en-GB" dirty="0"/>
              <a:t>, D Perez, S </a:t>
            </a:r>
            <a:r>
              <a:rPr lang="en-GB" dirty="0" err="1"/>
              <a:t>Samothrakis</a:t>
            </a:r>
            <a:r>
              <a:rPr lang="en-GB" dirty="0"/>
              <a:t>, S Lucas, P </a:t>
            </a:r>
            <a:r>
              <a:rPr lang="en-GB" dirty="0" err="1"/>
              <a:t>Rohlfshagen</a:t>
            </a:r>
            <a:r>
              <a:rPr lang="en-GB" dirty="0"/>
              <a:t>, Proceedings of the 15th annual conference on Genetic and evolutionary computation (GECCO)</a:t>
            </a:r>
          </a:p>
          <a:p>
            <a:r>
              <a:rPr lang="en-GB" b="1" dirty="0"/>
              <a:t>Rolling horizon methods for games with continuous states and actions</a:t>
            </a:r>
            <a:r>
              <a:rPr lang="en-GB" dirty="0"/>
              <a:t>, S </a:t>
            </a:r>
            <a:r>
              <a:rPr lang="en-GB" dirty="0" err="1"/>
              <a:t>Samothrakis</a:t>
            </a:r>
            <a:r>
              <a:rPr lang="en-GB" dirty="0"/>
              <a:t>, SA Roberts, D Perez, SM Lucas, 2014 IEEE Conference on Computational Intelligence and Games (CIG), 1-8</a:t>
            </a:r>
          </a:p>
          <a:p>
            <a:r>
              <a:rPr lang="en-GB" b="1" dirty="0"/>
              <a:t>Analysis of vanilla rolling horizon evolution parameters in general video game playing</a:t>
            </a:r>
            <a:r>
              <a:rPr lang="en-GB" dirty="0"/>
              <a:t>, RD </a:t>
            </a:r>
            <a:r>
              <a:rPr lang="en-GB" dirty="0" err="1"/>
              <a:t>Gaina</a:t>
            </a:r>
            <a:r>
              <a:rPr lang="en-GB" dirty="0"/>
              <a:t>, J Liu, SM Lucas, D Pérez-Liébana, European Conference on the Applications of Evolutionary Computation, 418-434</a:t>
            </a:r>
          </a:p>
          <a:p>
            <a:r>
              <a:rPr lang="en-GB" b="1" dirty="0"/>
              <a:t>Rolling horizon evolution enhancements in general video game playing</a:t>
            </a:r>
            <a:r>
              <a:rPr lang="en-GB" dirty="0"/>
              <a:t>, RD </a:t>
            </a:r>
            <a:r>
              <a:rPr lang="en-GB" dirty="0" err="1"/>
              <a:t>Gaina</a:t>
            </a:r>
            <a:r>
              <a:rPr lang="en-GB" dirty="0"/>
              <a:t>, SM Lucas, D Perez-Liebana, Computational Intelligence and Games (CIG), 2017 IEEE Conference on, 88-95</a:t>
            </a:r>
          </a:p>
          <a:p>
            <a:endParaRPr lang="en-GB" dirty="0"/>
          </a:p>
          <a:p>
            <a:r>
              <a:rPr lang="en-GB" dirty="0"/>
              <a:t>See our Google Scholar Profiles for more</a:t>
            </a:r>
          </a:p>
          <a:p>
            <a:endParaRPr lang="en-GB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365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589E8-A21B-1D4D-B6E8-630C662CF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4F76E-CE97-284F-81E7-23DEC5B31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basic idea of Rolling Horizon Evolutionary Algorithms</a:t>
            </a:r>
          </a:p>
          <a:p>
            <a:r>
              <a:rPr lang="en-US" dirty="0"/>
              <a:t>A particular setup and parameterization</a:t>
            </a:r>
          </a:p>
          <a:p>
            <a:r>
              <a:rPr lang="en-US" dirty="0"/>
              <a:t>Implementation in a Game Playing Agent</a:t>
            </a:r>
          </a:p>
          <a:p>
            <a:r>
              <a:rPr lang="en-US" dirty="0"/>
              <a:t>Optimising performance </a:t>
            </a:r>
          </a:p>
        </p:txBody>
      </p:sp>
    </p:spTree>
    <p:extLst>
      <p:ext uri="{BB962C8B-B14F-4D97-AF65-F5344CB8AC3E}">
        <p14:creationId xmlns:p14="http://schemas.microsoft.com/office/powerpoint/2010/main" val="2612753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8306FF"/>
          </a:solidFill>
        </p:spPr>
        <p:txBody>
          <a:bodyPr/>
          <a:lstStyle/>
          <a:p>
            <a:r>
              <a:rPr lang="en-US" dirty="0"/>
              <a:t>RHEA: Type of Statistical Simulation based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Relies on fast forward model: </a:t>
            </a:r>
          </a:p>
          <a:p>
            <a:r>
              <a:rPr lang="en-GB" dirty="0"/>
              <a:t>A</a:t>
            </a:r>
            <a:r>
              <a:rPr lang="en-US" dirty="0" err="1"/>
              <a:t>im</a:t>
            </a:r>
            <a:r>
              <a:rPr lang="en-US" dirty="0"/>
              <a:t> to run this around 2,000 ticks per decision</a:t>
            </a:r>
          </a:p>
          <a:p>
            <a:pPr lvl="1"/>
            <a:r>
              <a:rPr lang="en-US" sz="11500" b="1" dirty="0"/>
              <a:t>F(</a:t>
            </a:r>
            <a:r>
              <a:rPr lang="en-US" sz="11500" b="1" dirty="0" err="1"/>
              <a:t>s,a</a:t>
            </a:r>
            <a:r>
              <a:rPr lang="en-US" sz="11500" b="1" dirty="0"/>
              <a:t>)-&gt; s’</a:t>
            </a:r>
            <a:endParaRPr lang="en-US" sz="5200" b="1" dirty="0"/>
          </a:p>
        </p:txBody>
      </p:sp>
    </p:spTree>
    <p:extLst>
      <p:ext uri="{BB962C8B-B14F-4D97-AF65-F5344CB8AC3E}">
        <p14:creationId xmlns:p14="http://schemas.microsoft.com/office/powerpoint/2010/main" val="1716682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Planet Wars </a:t>
            </a:r>
            <a:r>
              <a:rPr lang="mr-IN" dirty="0"/>
              <a:t>–</a:t>
            </a:r>
            <a:r>
              <a:rPr lang="en-US" dirty="0"/>
              <a:t> a Simple RTS (Real Time Strategy Game)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972" y="1825625"/>
            <a:ext cx="7678057" cy="4798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223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6184" y="365127"/>
            <a:ext cx="7886700" cy="1985155"/>
          </a:xfrm>
        </p:spPr>
        <p:txBody>
          <a:bodyPr>
            <a:noAutofit/>
          </a:bodyPr>
          <a:lstStyle/>
          <a:p>
            <a:r>
              <a:rPr lang="en-US" sz="3200" dirty="0" err="1"/>
              <a:t>microRTS</a:t>
            </a:r>
            <a:r>
              <a:rPr lang="en-US" sz="3200" dirty="0"/>
              <a:t> (CIG 2018) </a:t>
            </a:r>
            <a:r>
              <a:rPr lang="mr-IN" sz="3200" dirty="0"/>
              <a:t>–</a:t>
            </a:r>
            <a:r>
              <a:rPr lang="en-US" sz="3200" dirty="0"/>
              <a:t> another excellent challenge – branching factor of around 50,000</a:t>
            </a:r>
            <a:br>
              <a:rPr lang="en-US" sz="3200" dirty="0"/>
            </a:br>
            <a:r>
              <a:rPr lang="en-US" sz="3200" dirty="0"/>
              <a:t>(CMABs look good for this)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184" y="2350281"/>
            <a:ext cx="7653166" cy="4351338"/>
          </a:xfrm>
        </p:spPr>
      </p:pic>
    </p:spTree>
    <p:extLst>
      <p:ext uri="{BB962C8B-B14F-4D97-AF65-F5344CB8AC3E}">
        <p14:creationId xmlns:p14="http://schemas.microsoft.com/office/powerpoint/2010/main" val="368496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AE19-1465-CA49-AAAA-611252ED2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Best approach?</a:t>
            </a:r>
            <a:br>
              <a:rPr lang="en-GB" dirty="0"/>
            </a:br>
            <a:r>
              <a:rPr lang="en-GB" dirty="0"/>
              <a:t>Hand-coded versus </a:t>
            </a:r>
            <a:r>
              <a:rPr lang="en-GB" dirty="0" err="1"/>
              <a:t>Evo</a:t>
            </a:r>
            <a:r>
              <a:rPr lang="en-GB" dirty="0"/>
              <a:t> / Deep RL / 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001928-D61A-6C4C-A243-C16C87D42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5330" y="1563624"/>
            <a:ext cx="6301340" cy="4965192"/>
          </a:xfrm>
        </p:spPr>
      </p:pic>
    </p:spTree>
    <p:extLst>
      <p:ext uri="{BB962C8B-B14F-4D97-AF65-F5344CB8AC3E}">
        <p14:creationId xmlns:p14="http://schemas.microsoft.com/office/powerpoint/2010/main" val="1574803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4F24F-E481-8C4E-A682-7C15DEACD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need to implement:</a:t>
            </a:r>
            <a:br>
              <a:rPr lang="en-US" dirty="0"/>
            </a:br>
            <a:r>
              <a:rPr lang="en-US" dirty="0"/>
              <a:t>(repeated from intro)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746C3-3C4B-8140-90E4-1CD3048D5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515600" cy="463583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3500" b="1" dirty="0"/>
              <a:t>public interface </a:t>
            </a:r>
            <a:r>
              <a:rPr lang="en-GB" sz="3500" dirty="0" err="1"/>
              <a:t>AbstractGameState</a:t>
            </a:r>
            <a:r>
              <a:rPr lang="en-GB" sz="3500" dirty="0"/>
              <a:t> {</a:t>
            </a:r>
            <a:br>
              <a:rPr lang="en-GB" sz="3500" dirty="0"/>
            </a:br>
            <a:br>
              <a:rPr lang="en-GB" sz="3500" dirty="0"/>
            </a:br>
            <a:r>
              <a:rPr lang="en-GB" sz="3500" b="1" dirty="0"/>
              <a:t>    </a:t>
            </a:r>
            <a:r>
              <a:rPr lang="en-GB" sz="3500" b="1" dirty="0" err="1"/>
              <a:t>AbstractGameState</a:t>
            </a:r>
            <a:r>
              <a:rPr lang="en-GB" sz="3500" b="1" dirty="0"/>
              <a:t> copy();</a:t>
            </a:r>
            <a:br>
              <a:rPr lang="en-GB" sz="3500" b="1" dirty="0"/>
            </a:br>
            <a:br>
              <a:rPr lang="en-GB" sz="3500" b="1" dirty="0"/>
            </a:br>
            <a:r>
              <a:rPr lang="en-GB" sz="3500" b="1" dirty="0"/>
              <a:t>    </a:t>
            </a:r>
            <a:r>
              <a:rPr lang="en-GB" sz="3500" b="1" dirty="0" err="1"/>
              <a:t>AbstractGameState</a:t>
            </a:r>
            <a:r>
              <a:rPr lang="en-GB" sz="3500" b="1" dirty="0"/>
              <a:t> next(</a:t>
            </a:r>
            <a:r>
              <a:rPr lang="en-GB" sz="3500" b="1" dirty="0" err="1"/>
              <a:t>int</a:t>
            </a:r>
            <a:r>
              <a:rPr lang="en-GB" sz="3500" b="1" dirty="0"/>
              <a:t>[] actions);</a:t>
            </a:r>
            <a:br>
              <a:rPr lang="en-GB" sz="3500" b="1" dirty="0"/>
            </a:br>
            <a:br>
              <a:rPr lang="en-GB" sz="3500" dirty="0"/>
            </a:br>
            <a:r>
              <a:rPr lang="en-GB" sz="3500" dirty="0"/>
              <a:t>    </a:t>
            </a:r>
            <a:r>
              <a:rPr lang="en-GB" sz="3500" b="1" dirty="0" err="1"/>
              <a:t>int</a:t>
            </a:r>
            <a:r>
              <a:rPr lang="en-GB" sz="3500" b="1" dirty="0"/>
              <a:t> </a:t>
            </a:r>
            <a:r>
              <a:rPr lang="en-GB" sz="3500" dirty="0" err="1"/>
              <a:t>nActions</a:t>
            </a:r>
            <a:r>
              <a:rPr lang="en-GB" sz="3500" dirty="0"/>
              <a:t>();</a:t>
            </a:r>
            <a:br>
              <a:rPr lang="en-GB" sz="3500" dirty="0"/>
            </a:br>
            <a:br>
              <a:rPr lang="en-GB" sz="3500" dirty="0"/>
            </a:br>
            <a:r>
              <a:rPr lang="en-GB" sz="3500" dirty="0"/>
              <a:t>    </a:t>
            </a:r>
            <a:r>
              <a:rPr lang="en-GB" sz="3500" b="1" dirty="0"/>
              <a:t>double </a:t>
            </a:r>
            <a:r>
              <a:rPr lang="en-GB" sz="3500" dirty="0" err="1"/>
              <a:t>getScore</a:t>
            </a:r>
            <a:r>
              <a:rPr lang="en-GB" sz="3500" dirty="0"/>
              <a:t>();</a:t>
            </a:r>
            <a:br>
              <a:rPr lang="en-GB" sz="3500" dirty="0"/>
            </a:br>
            <a:br>
              <a:rPr lang="en-GB" sz="3500" dirty="0"/>
            </a:br>
            <a:r>
              <a:rPr lang="en-GB" sz="3500" dirty="0"/>
              <a:t>    </a:t>
            </a:r>
            <a:r>
              <a:rPr lang="en-GB" sz="3500" b="1" dirty="0" err="1"/>
              <a:t>boolean</a:t>
            </a:r>
            <a:r>
              <a:rPr lang="en-GB" sz="3500" b="1" dirty="0"/>
              <a:t> </a:t>
            </a:r>
            <a:r>
              <a:rPr lang="en-GB" sz="3500" dirty="0" err="1"/>
              <a:t>isTerminal</a:t>
            </a:r>
            <a:r>
              <a:rPr lang="en-GB" sz="3500" dirty="0"/>
              <a:t>();</a:t>
            </a:r>
            <a:br>
              <a:rPr lang="en-GB" sz="3500" dirty="0"/>
            </a:br>
            <a:br>
              <a:rPr lang="en-GB" sz="3500" dirty="0"/>
            </a:br>
            <a:r>
              <a:rPr lang="en-GB" sz="3500" dirty="0"/>
              <a:t>}</a:t>
            </a: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66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EE0C-5FFE-A545-AE14-C2E08A0E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425433"/>
            <a:ext cx="7886700" cy="1459959"/>
          </a:xfrm>
        </p:spPr>
        <p:txBody>
          <a:bodyPr>
            <a:noAutofit/>
          </a:bodyPr>
          <a:lstStyle/>
          <a:p>
            <a:r>
              <a:rPr lang="en-GB" sz="3200" dirty="0"/>
              <a:t>Copy state (20), copy-mutate </a:t>
            </a:r>
            <a:r>
              <a:rPr lang="en-GB" sz="3200" dirty="0" err="1"/>
              <a:t>seq</a:t>
            </a:r>
            <a:r>
              <a:rPr lang="en-GB" sz="3200" dirty="0"/>
              <a:t>(20), </a:t>
            </a:r>
            <a:br>
              <a:rPr lang="en-GB" sz="3200" dirty="0"/>
            </a:br>
            <a:r>
              <a:rPr lang="en-GB" sz="3200" dirty="0"/>
              <a:t>run (20 x 100), score (20), play, shift, repeat</a:t>
            </a:r>
            <a:endParaRPr lang="en-US" sz="32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7CBBC1-D86B-7141-B6F8-C0738F1DF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7921" y="1934273"/>
            <a:ext cx="1141671" cy="635964"/>
          </a:xfrm>
        </p:spPr>
      </p:pic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FFA0A4DA-A78B-C141-998C-C02539EAA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921" y="3855945"/>
            <a:ext cx="1141671" cy="63596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9C7E3CE-1A7C-244F-8EC0-2F3256EBBB5C}"/>
              </a:ext>
            </a:extLst>
          </p:cNvPr>
          <p:cNvSpPr txBox="1"/>
          <p:nvPr/>
        </p:nvSpPr>
        <p:spPr>
          <a:xfrm>
            <a:off x="3567953" y="1934273"/>
            <a:ext cx="6938682" cy="1962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93</a:t>
            </a:r>
            <a:r>
              <a:rPr lang="en-GB" sz="1350" dirty="0"/>
              <a:t>	 [</a:t>
            </a:r>
            <a:r>
              <a:rPr lang="en-GB" sz="2700" b="1" dirty="0"/>
              <a:t>2</a:t>
            </a:r>
            <a:r>
              <a:rPr lang="en-GB" sz="1350" dirty="0"/>
              <a:t>, 17, 1, 11, 7, 5, 14, 8, 2, 12, </a:t>
            </a:r>
            <a:r>
              <a:rPr lang="en-GB" sz="1350" b="1" dirty="0"/>
              <a:t>16</a:t>
            </a:r>
            <a:r>
              <a:rPr lang="en-GB" sz="1350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1, 14, 9, 13, 17, 13, 0, 17, 0, 2, 16, 6, 8, 16, 7, 7, 1, 2, 15, 5, 0, 0, 4, 10, 5, 8, 11, 3, 13, 15, 2, 13, 5, 9, 3, 0, 5, 15, 13, 3, 6, 15, 11, 12, 16, 10, 8, 12, 15, 17, 14, 2, 7, 5, 8, 2, 10, 5, 4, 13, 14, 1, 2, 1, 15, 4, 7, 3, 15, 15, 16, 3, 11, 12, 4, 11, 2, 17, 15, 9, 1, 0, 9, 15, 16, 8, 4, 12, 7, 16, 11, 6, 4, 8, 10, 4, 7, 17, 17, 9, 5, 10, 16, 11, 4, 8, 7, 1, 1, 13, 5, 4, 12, 15, 8, 13, 13, 13, 13, 13]</a:t>
            </a:r>
          </a:p>
          <a:p>
            <a:endParaRPr lang="en-US" sz="1350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1E5CD097-4CF9-9746-B7AB-3C2CB601EDCF}"/>
              </a:ext>
            </a:extLst>
          </p:cNvPr>
          <p:cNvSpPr/>
          <p:nvPr/>
        </p:nvSpPr>
        <p:spPr>
          <a:xfrm>
            <a:off x="2152652" y="2570238"/>
            <a:ext cx="363071" cy="12857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DF558654-2424-A544-A81C-1F76D20B364E}"/>
              </a:ext>
            </a:extLst>
          </p:cNvPr>
          <p:cNvSpPr/>
          <p:nvPr/>
        </p:nvSpPr>
        <p:spPr>
          <a:xfrm>
            <a:off x="2103904" y="4491910"/>
            <a:ext cx="460562" cy="1508841"/>
          </a:xfrm>
          <a:prstGeom prst="downArrow">
            <a:avLst>
              <a:gd name="adj1" fmla="val 4259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F8B830-0119-CD4B-908F-6C4130851F77}"/>
              </a:ext>
            </a:extLst>
          </p:cNvPr>
          <p:cNvSpPr txBox="1"/>
          <p:nvPr/>
        </p:nvSpPr>
        <p:spPr>
          <a:xfrm>
            <a:off x="3567954" y="3963521"/>
            <a:ext cx="6750423" cy="1962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b="1" dirty="0"/>
              <a:t>472</a:t>
            </a:r>
            <a:r>
              <a:rPr lang="en-GB" sz="1350" dirty="0"/>
              <a:t>	 [</a:t>
            </a:r>
            <a:r>
              <a:rPr lang="en-GB" sz="2700" b="1" dirty="0"/>
              <a:t>2</a:t>
            </a:r>
            <a:r>
              <a:rPr lang="en-GB" sz="1350" dirty="0"/>
              <a:t>, 17, 1, 11, 7, 5, 14, 8, 2, 12, </a:t>
            </a:r>
            <a:r>
              <a:rPr lang="en-GB" sz="1350" b="1" dirty="0"/>
              <a:t>15</a:t>
            </a:r>
            <a:r>
              <a:rPr lang="en-GB" sz="1350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15, 14, 9, 13, 17, 13, 0, 17, 0, 2, 16, 6, 8, 16, 7, 7, 1, 2, 15, 5, 0, 0, 4, 10, 5, 8, 11, 3, 13, 15, 2, 13, 5, 9, 3, 5, 5, 15, 13, 3, 6, 15, 11, 12, 16, 10, 3, 12, 15, 17, 14, 2, 7, 5, 8, 2, 10, 5, 4, 13, 14, 1, 2, 1, 15, 4, 7, 3, 15, 15, 16, 3, 11, 7, 4, 11, 2, 17, 15, 9, 1, 0, 9, 15, 16, 8, 4, 12, 7, 16, 11, 6, 4, 8, 10, 4, 7, 17, 17, 9, 5, 10, 16, 11, 4, 8, 7, 1, 1, 13, 5, 4, 12, 15, 8, 13, 13, 13, 13, 13]</a:t>
            </a:r>
          </a:p>
          <a:p>
            <a:endParaRPr lang="en-US" sz="1350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24EF115D-4089-D24E-B35D-149ABB618F0B}"/>
              </a:ext>
            </a:extLst>
          </p:cNvPr>
          <p:cNvSpPr/>
          <p:nvPr/>
        </p:nvSpPr>
        <p:spPr>
          <a:xfrm>
            <a:off x="2849591" y="2125266"/>
            <a:ext cx="718362" cy="332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0F6C927-5B27-5346-A86C-5ABDE03B9714}"/>
              </a:ext>
            </a:extLst>
          </p:cNvPr>
          <p:cNvSpPr/>
          <p:nvPr/>
        </p:nvSpPr>
        <p:spPr>
          <a:xfrm>
            <a:off x="2849591" y="4037765"/>
            <a:ext cx="718362" cy="332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3675E9-2AFB-1D46-A096-AF6CAB959F53}"/>
              </a:ext>
            </a:extLst>
          </p:cNvPr>
          <p:cNvSpPr txBox="1"/>
          <p:nvPr/>
        </p:nvSpPr>
        <p:spPr>
          <a:xfrm>
            <a:off x="2403728" y="3023774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/>
              <a:t>copy</a:t>
            </a:r>
            <a:endParaRPr lang="en-US" sz="21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7B13B1-C54B-7141-B20A-FD4761C6BAEF}"/>
              </a:ext>
            </a:extLst>
          </p:cNvPr>
          <p:cNvSpPr txBox="1"/>
          <p:nvPr/>
        </p:nvSpPr>
        <p:spPr>
          <a:xfrm>
            <a:off x="2892239" y="2391483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 err="1"/>
              <a:t>eval</a:t>
            </a:r>
            <a:endParaRPr lang="en-US" sz="21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2A207EC-C40D-9946-827B-10A311BDCEDB}"/>
              </a:ext>
            </a:extLst>
          </p:cNvPr>
          <p:cNvSpPr txBox="1"/>
          <p:nvPr/>
        </p:nvSpPr>
        <p:spPr>
          <a:xfrm>
            <a:off x="2406034" y="4945447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/>
              <a:t>copy</a:t>
            </a:r>
            <a:endParaRPr lang="en-US" sz="21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E8D442-C44A-C042-B640-47A99DC0F4F2}"/>
              </a:ext>
            </a:extLst>
          </p:cNvPr>
          <p:cNvSpPr txBox="1"/>
          <p:nvPr/>
        </p:nvSpPr>
        <p:spPr>
          <a:xfrm>
            <a:off x="2855885" y="4295701"/>
            <a:ext cx="904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 err="1"/>
              <a:t>eval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283674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Rolling Horizon Evolution in Asteroids</a:t>
            </a:r>
            <a:br>
              <a:rPr lang="en-US" dirty="0"/>
            </a:br>
            <a:r>
              <a:rPr lang="en-US" sz="2400" dirty="0"/>
              <a:t>(each number corresponds to a joystick action)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BCA07A8-B3C9-1440-9B42-9EEB284C0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52650" y="2269396"/>
            <a:ext cx="7886700" cy="3177650"/>
          </a:xfrm>
        </p:spPr>
      </p:pic>
    </p:spTree>
    <p:extLst>
      <p:ext uri="{BB962C8B-B14F-4D97-AF65-F5344CB8AC3E}">
        <p14:creationId xmlns:p14="http://schemas.microsoft.com/office/powerpoint/2010/main" val="1198530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363</Words>
  <Application>Microsoft Macintosh PowerPoint</Application>
  <PresentationFormat>Widescreen</PresentationFormat>
  <Paragraphs>48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Mangal</vt:lpstr>
      <vt:lpstr>Office Theme</vt:lpstr>
      <vt:lpstr>Rolling Horizon Evolutionary Algorithms IGGI Game Design II</vt:lpstr>
      <vt:lpstr>Outline </vt:lpstr>
      <vt:lpstr>RHEA: Type of Statistical Simulation based AI</vt:lpstr>
      <vt:lpstr>Planet Wars – a Simple RTS (Real Time Strategy Game)</vt:lpstr>
      <vt:lpstr>microRTS (CIG 2018) – another excellent challenge – branching factor of around 50,000 (CMABs look good for this)</vt:lpstr>
      <vt:lpstr>Best approach? Hand-coded versus Evo / Deep RL / ?</vt:lpstr>
      <vt:lpstr>What you need to implement: (repeated from intro)</vt:lpstr>
      <vt:lpstr>Copy state (20), copy-mutate seq(20),  run (20 x 100), score (20), play, shift, repeat</vt:lpstr>
      <vt:lpstr>Rolling Horizon Evolution in Asteroids (each number corresponds to a joystick action)</vt:lpstr>
      <vt:lpstr>Copy state (20), copy-mutate seq(20),  run (20 x 100), score (20), play, shift, repeat</vt:lpstr>
      <vt:lpstr>Rolling Horizon Evolution in Asteroids (each number corresponds to a joystick action)</vt:lpstr>
      <vt:lpstr>Rolling Horizon Evolution in Planet Wars (each number-pair specifies source and target planets for fleet transits)</vt:lpstr>
      <vt:lpstr>Further references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Forward Planning</dc:title>
  <dc:creator>Simon Lucas</dc:creator>
  <cp:lastModifiedBy>Simon Lucas</cp:lastModifiedBy>
  <cp:revision>22</cp:revision>
  <dcterms:created xsi:type="dcterms:W3CDTF">2018-05-14T14:52:08Z</dcterms:created>
  <dcterms:modified xsi:type="dcterms:W3CDTF">2018-06-05T07:05:25Z</dcterms:modified>
</cp:coreProperties>
</file>

<file path=docProps/thumbnail.jpeg>
</file>